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F22C02-A556-4EC0-85C7-BA4CA2B62017}" type="doc">
      <dgm:prSet loTypeId="urn:microsoft.com/office/officeart/2005/8/layout/arrow5" loCatId="relationship" qsTypeId="urn:microsoft.com/office/officeart/2005/8/quickstyle/simple5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3B812A9A-3B55-4B05-A915-658A8C6F585F}">
      <dgm:prSet custT="1"/>
      <dgm:spPr/>
      <dgm:t>
        <a:bodyPr/>
        <a:lstStyle/>
        <a:p>
          <a:r>
            <a:rPr lang="en-US" sz="1200" b="1" dirty="0"/>
            <a:t>WORK RULES</a:t>
          </a:r>
        </a:p>
      </dgm:t>
    </dgm:pt>
    <dgm:pt modelId="{402179D4-E74C-4DD6-9900-F3A5251E0385}" type="parTrans" cxnId="{FDCEC7DB-9805-4D56-8218-2A67E9D1FE82}">
      <dgm:prSet/>
      <dgm:spPr/>
      <dgm:t>
        <a:bodyPr/>
        <a:lstStyle/>
        <a:p>
          <a:endParaRPr lang="en-US"/>
        </a:p>
      </dgm:t>
    </dgm:pt>
    <dgm:pt modelId="{C8FEB8D4-245E-4065-9BCD-D97DB32ED5EE}" type="sibTrans" cxnId="{FDCEC7DB-9805-4D56-8218-2A67E9D1FE82}">
      <dgm:prSet/>
      <dgm:spPr/>
      <dgm:t>
        <a:bodyPr/>
        <a:lstStyle/>
        <a:p>
          <a:endParaRPr lang="en-US"/>
        </a:p>
      </dgm:t>
    </dgm:pt>
    <dgm:pt modelId="{BA4C7BE2-80CD-4AA6-86DE-D1A2F2A753B2}">
      <dgm:prSet/>
      <dgm:spPr/>
      <dgm:t>
        <a:bodyPr/>
        <a:lstStyle/>
        <a:p>
          <a:r>
            <a:rPr lang="en-US" dirty="0"/>
            <a:t>SALARIES</a:t>
          </a:r>
        </a:p>
      </dgm:t>
    </dgm:pt>
    <dgm:pt modelId="{54065997-0BE2-4691-B08A-411854967D3F}" type="parTrans" cxnId="{604FE96E-C1B9-4BA2-98F1-EFEFFC43E416}">
      <dgm:prSet/>
      <dgm:spPr/>
      <dgm:t>
        <a:bodyPr/>
        <a:lstStyle/>
        <a:p>
          <a:endParaRPr lang="en-US"/>
        </a:p>
      </dgm:t>
    </dgm:pt>
    <dgm:pt modelId="{705A96D8-1E20-4559-AD0A-9D805AD47186}" type="sibTrans" cxnId="{604FE96E-C1B9-4BA2-98F1-EFEFFC43E416}">
      <dgm:prSet/>
      <dgm:spPr/>
      <dgm:t>
        <a:bodyPr/>
        <a:lstStyle/>
        <a:p>
          <a:endParaRPr lang="en-US"/>
        </a:p>
      </dgm:t>
    </dgm:pt>
    <dgm:pt modelId="{BC73B36C-AF66-4238-8D5E-32BA75B46CBE}">
      <dgm:prSet/>
      <dgm:spPr/>
      <dgm:t>
        <a:bodyPr/>
        <a:lstStyle/>
        <a:p>
          <a:r>
            <a:rPr lang="en-US" dirty="0"/>
            <a:t>RIGHTS</a:t>
          </a:r>
        </a:p>
      </dgm:t>
    </dgm:pt>
    <dgm:pt modelId="{80C975FA-9240-47D1-9C24-9FBD0A5001F5}" type="parTrans" cxnId="{B605A57A-A94D-4242-8332-AC35963CCECC}">
      <dgm:prSet/>
      <dgm:spPr/>
      <dgm:t>
        <a:bodyPr/>
        <a:lstStyle/>
        <a:p>
          <a:endParaRPr lang="en-US"/>
        </a:p>
      </dgm:t>
    </dgm:pt>
    <dgm:pt modelId="{04D70094-F9FC-48EA-A31F-AE62261FAB27}" type="sibTrans" cxnId="{B605A57A-A94D-4242-8332-AC35963CCECC}">
      <dgm:prSet/>
      <dgm:spPr/>
      <dgm:t>
        <a:bodyPr/>
        <a:lstStyle/>
        <a:p>
          <a:endParaRPr lang="en-US"/>
        </a:p>
      </dgm:t>
    </dgm:pt>
    <dgm:pt modelId="{FC43EB93-524D-40CC-844E-457A890A10A3}">
      <dgm:prSet/>
      <dgm:spPr/>
      <dgm:t>
        <a:bodyPr/>
        <a:lstStyle/>
        <a:p>
          <a:r>
            <a:rPr lang="en-US" dirty="0"/>
            <a:t>BENEFITS</a:t>
          </a:r>
        </a:p>
      </dgm:t>
    </dgm:pt>
    <dgm:pt modelId="{3E3CFD49-FDFC-47EC-BB4B-B6F5239C879D}" type="parTrans" cxnId="{0CD2DF7D-85D3-4D86-8120-0F06CC8B7180}">
      <dgm:prSet/>
      <dgm:spPr/>
      <dgm:t>
        <a:bodyPr/>
        <a:lstStyle/>
        <a:p>
          <a:endParaRPr lang="en-US"/>
        </a:p>
      </dgm:t>
    </dgm:pt>
    <dgm:pt modelId="{6BB40B8F-BE6D-4CBB-BC53-09CC5E194173}" type="sibTrans" cxnId="{0CD2DF7D-85D3-4D86-8120-0F06CC8B7180}">
      <dgm:prSet/>
      <dgm:spPr/>
      <dgm:t>
        <a:bodyPr/>
        <a:lstStyle/>
        <a:p>
          <a:endParaRPr lang="en-US"/>
        </a:p>
      </dgm:t>
    </dgm:pt>
    <dgm:pt modelId="{289C12A0-E6E6-4FEA-9349-47E0551BD0B0}">
      <dgm:prSet/>
      <dgm:spPr/>
      <dgm:t>
        <a:bodyPr/>
        <a:lstStyle/>
        <a:p>
          <a:r>
            <a:rPr lang="en-US" dirty="0"/>
            <a:t>CONDITIONS OF LABOR WITH THE USPS</a:t>
          </a:r>
        </a:p>
      </dgm:t>
    </dgm:pt>
    <dgm:pt modelId="{4BF0F9CC-A942-4913-AFF3-A967A7E32B3E}" type="parTrans" cxnId="{1ADC15B2-828B-4E25-B18A-40CE20CDFB76}">
      <dgm:prSet/>
      <dgm:spPr/>
      <dgm:t>
        <a:bodyPr/>
        <a:lstStyle/>
        <a:p>
          <a:endParaRPr lang="en-US"/>
        </a:p>
      </dgm:t>
    </dgm:pt>
    <dgm:pt modelId="{1163B694-A9CE-45C4-A851-63D8E06ED87C}" type="sibTrans" cxnId="{1ADC15B2-828B-4E25-B18A-40CE20CDFB76}">
      <dgm:prSet/>
      <dgm:spPr/>
      <dgm:t>
        <a:bodyPr/>
        <a:lstStyle/>
        <a:p>
          <a:endParaRPr lang="en-US"/>
        </a:p>
      </dgm:t>
    </dgm:pt>
    <dgm:pt modelId="{04CBD872-3B8E-419C-96B5-068A87B48CE5}" type="pres">
      <dgm:prSet presAssocID="{A3F22C02-A556-4EC0-85C7-BA4CA2B62017}" presName="diagram" presStyleCnt="0">
        <dgm:presLayoutVars>
          <dgm:dir/>
          <dgm:resizeHandles val="exact"/>
        </dgm:presLayoutVars>
      </dgm:prSet>
      <dgm:spPr/>
    </dgm:pt>
    <dgm:pt modelId="{8DA1AE99-EB92-4F39-98EB-E1513B985106}" type="pres">
      <dgm:prSet presAssocID="{3B812A9A-3B55-4B05-A915-658A8C6F585F}" presName="arrow" presStyleLbl="node1" presStyleIdx="0" presStyleCnt="5">
        <dgm:presLayoutVars>
          <dgm:bulletEnabled val="1"/>
        </dgm:presLayoutVars>
      </dgm:prSet>
      <dgm:spPr/>
    </dgm:pt>
    <dgm:pt modelId="{03474314-0718-4676-8A1C-C9983B54D7A1}" type="pres">
      <dgm:prSet presAssocID="{BA4C7BE2-80CD-4AA6-86DE-D1A2F2A753B2}" presName="arrow" presStyleLbl="node1" presStyleIdx="1" presStyleCnt="5">
        <dgm:presLayoutVars>
          <dgm:bulletEnabled val="1"/>
        </dgm:presLayoutVars>
      </dgm:prSet>
      <dgm:spPr/>
    </dgm:pt>
    <dgm:pt modelId="{5791E3B0-F335-4C96-88CD-526649190CF0}" type="pres">
      <dgm:prSet presAssocID="{BC73B36C-AF66-4238-8D5E-32BA75B46CBE}" presName="arrow" presStyleLbl="node1" presStyleIdx="2" presStyleCnt="5">
        <dgm:presLayoutVars>
          <dgm:bulletEnabled val="1"/>
        </dgm:presLayoutVars>
      </dgm:prSet>
      <dgm:spPr/>
    </dgm:pt>
    <dgm:pt modelId="{983FD6C7-61DC-41FD-9723-67BE0EBB5FB5}" type="pres">
      <dgm:prSet presAssocID="{FC43EB93-524D-40CC-844E-457A890A10A3}" presName="arrow" presStyleLbl="node1" presStyleIdx="3" presStyleCnt="5">
        <dgm:presLayoutVars>
          <dgm:bulletEnabled val="1"/>
        </dgm:presLayoutVars>
      </dgm:prSet>
      <dgm:spPr/>
    </dgm:pt>
    <dgm:pt modelId="{A5F78CF1-FE35-42AD-B044-356FB51ECC3A}" type="pres">
      <dgm:prSet presAssocID="{289C12A0-E6E6-4FEA-9349-47E0551BD0B0}" presName="arrow" presStyleLbl="node1" presStyleIdx="4" presStyleCnt="5">
        <dgm:presLayoutVars>
          <dgm:bulletEnabled val="1"/>
        </dgm:presLayoutVars>
      </dgm:prSet>
      <dgm:spPr/>
    </dgm:pt>
  </dgm:ptLst>
  <dgm:cxnLst>
    <dgm:cxn modelId="{97056137-9D11-4E73-9EE7-2391871B699E}" type="presOf" srcId="{FC43EB93-524D-40CC-844E-457A890A10A3}" destId="{983FD6C7-61DC-41FD-9723-67BE0EBB5FB5}" srcOrd="0" destOrd="0" presId="urn:microsoft.com/office/officeart/2005/8/layout/arrow5"/>
    <dgm:cxn modelId="{604FE96E-C1B9-4BA2-98F1-EFEFFC43E416}" srcId="{A3F22C02-A556-4EC0-85C7-BA4CA2B62017}" destId="{BA4C7BE2-80CD-4AA6-86DE-D1A2F2A753B2}" srcOrd="1" destOrd="0" parTransId="{54065997-0BE2-4691-B08A-411854967D3F}" sibTransId="{705A96D8-1E20-4559-AD0A-9D805AD47186}"/>
    <dgm:cxn modelId="{B605A57A-A94D-4242-8332-AC35963CCECC}" srcId="{A3F22C02-A556-4EC0-85C7-BA4CA2B62017}" destId="{BC73B36C-AF66-4238-8D5E-32BA75B46CBE}" srcOrd="2" destOrd="0" parTransId="{80C975FA-9240-47D1-9C24-9FBD0A5001F5}" sibTransId="{04D70094-F9FC-48EA-A31F-AE62261FAB27}"/>
    <dgm:cxn modelId="{0CD2DF7D-85D3-4D86-8120-0F06CC8B7180}" srcId="{A3F22C02-A556-4EC0-85C7-BA4CA2B62017}" destId="{FC43EB93-524D-40CC-844E-457A890A10A3}" srcOrd="3" destOrd="0" parTransId="{3E3CFD49-FDFC-47EC-BB4B-B6F5239C879D}" sibTransId="{6BB40B8F-BE6D-4CBB-BC53-09CC5E194173}"/>
    <dgm:cxn modelId="{8C22D0A5-69AF-4145-84C4-61A9E39FC239}" type="presOf" srcId="{A3F22C02-A556-4EC0-85C7-BA4CA2B62017}" destId="{04CBD872-3B8E-419C-96B5-068A87B48CE5}" srcOrd="0" destOrd="0" presId="urn:microsoft.com/office/officeart/2005/8/layout/arrow5"/>
    <dgm:cxn modelId="{97D42BA9-84FE-486B-BB56-C70FECBD7C51}" type="presOf" srcId="{3B812A9A-3B55-4B05-A915-658A8C6F585F}" destId="{8DA1AE99-EB92-4F39-98EB-E1513B985106}" srcOrd="0" destOrd="0" presId="urn:microsoft.com/office/officeart/2005/8/layout/arrow5"/>
    <dgm:cxn modelId="{1ADC15B2-828B-4E25-B18A-40CE20CDFB76}" srcId="{A3F22C02-A556-4EC0-85C7-BA4CA2B62017}" destId="{289C12A0-E6E6-4FEA-9349-47E0551BD0B0}" srcOrd="4" destOrd="0" parTransId="{4BF0F9CC-A942-4913-AFF3-A967A7E32B3E}" sibTransId="{1163B694-A9CE-45C4-A851-63D8E06ED87C}"/>
    <dgm:cxn modelId="{FDCEC7DB-9805-4D56-8218-2A67E9D1FE82}" srcId="{A3F22C02-A556-4EC0-85C7-BA4CA2B62017}" destId="{3B812A9A-3B55-4B05-A915-658A8C6F585F}" srcOrd="0" destOrd="0" parTransId="{402179D4-E74C-4DD6-9900-F3A5251E0385}" sibTransId="{C8FEB8D4-245E-4065-9BCD-D97DB32ED5EE}"/>
    <dgm:cxn modelId="{0472D2F0-9B77-438B-8790-6B36D77F17E6}" type="presOf" srcId="{BA4C7BE2-80CD-4AA6-86DE-D1A2F2A753B2}" destId="{03474314-0718-4676-8A1C-C9983B54D7A1}" srcOrd="0" destOrd="0" presId="urn:microsoft.com/office/officeart/2005/8/layout/arrow5"/>
    <dgm:cxn modelId="{AF3ECAF1-77C0-453E-8908-4A40CF00BF8E}" type="presOf" srcId="{289C12A0-E6E6-4FEA-9349-47E0551BD0B0}" destId="{A5F78CF1-FE35-42AD-B044-356FB51ECC3A}" srcOrd="0" destOrd="0" presId="urn:microsoft.com/office/officeart/2005/8/layout/arrow5"/>
    <dgm:cxn modelId="{673909F4-E58E-426E-B381-04ADD169351E}" type="presOf" srcId="{BC73B36C-AF66-4238-8D5E-32BA75B46CBE}" destId="{5791E3B0-F335-4C96-88CD-526649190CF0}" srcOrd="0" destOrd="0" presId="urn:microsoft.com/office/officeart/2005/8/layout/arrow5"/>
    <dgm:cxn modelId="{31F85DE2-A725-4439-AF4E-A95DC441B4DF}" type="presParOf" srcId="{04CBD872-3B8E-419C-96B5-068A87B48CE5}" destId="{8DA1AE99-EB92-4F39-98EB-E1513B985106}" srcOrd="0" destOrd="0" presId="urn:microsoft.com/office/officeart/2005/8/layout/arrow5"/>
    <dgm:cxn modelId="{C140CBEC-3D67-47CB-8163-A1D7A25B781A}" type="presParOf" srcId="{04CBD872-3B8E-419C-96B5-068A87B48CE5}" destId="{03474314-0718-4676-8A1C-C9983B54D7A1}" srcOrd="1" destOrd="0" presId="urn:microsoft.com/office/officeart/2005/8/layout/arrow5"/>
    <dgm:cxn modelId="{8C29E38D-E187-45C9-BBFD-67F23D722D13}" type="presParOf" srcId="{04CBD872-3B8E-419C-96B5-068A87B48CE5}" destId="{5791E3B0-F335-4C96-88CD-526649190CF0}" srcOrd="2" destOrd="0" presId="urn:microsoft.com/office/officeart/2005/8/layout/arrow5"/>
    <dgm:cxn modelId="{C0D0F28E-50FB-49E6-B516-FFDC018AEFE6}" type="presParOf" srcId="{04CBD872-3B8E-419C-96B5-068A87B48CE5}" destId="{983FD6C7-61DC-41FD-9723-67BE0EBB5FB5}" srcOrd="3" destOrd="0" presId="urn:microsoft.com/office/officeart/2005/8/layout/arrow5"/>
    <dgm:cxn modelId="{6EC4A4B2-1913-4BAB-8B22-E735A5552BBB}" type="presParOf" srcId="{04CBD872-3B8E-419C-96B5-068A87B48CE5}" destId="{A5F78CF1-FE35-42AD-B044-356FB51ECC3A}" srcOrd="4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A1AE99-EB92-4F39-98EB-E1513B985106}">
      <dsp:nvSpPr>
        <dsp:cNvPr id="0" name=""/>
        <dsp:cNvSpPr/>
      </dsp:nvSpPr>
      <dsp:spPr>
        <a:xfrm>
          <a:off x="1783070" y="630"/>
          <a:ext cx="1588027" cy="1588027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WORK RULES</a:t>
          </a:r>
        </a:p>
      </dsp:txBody>
      <dsp:txXfrm>
        <a:off x="2180077" y="630"/>
        <a:ext cx="794013" cy="1310122"/>
      </dsp:txXfrm>
    </dsp:sp>
    <dsp:sp modelId="{03474314-0718-4676-8A1C-C9983B54D7A1}">
      <dsp:nvSpPr>
        <dsp:cNvPr id="0" name=""/>
        <dsp:cNvSpPr/>
      </dsp:nvSpPr>
      <dsp:spPr>
        <a:xfrm rot="4320000">
          <a:off x="3115617" y="968782"/>
          <a:ext cx="1588027" cy="1588027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SALARIES</a:t>
          </a:r>
        </a:p>
      </dsp:txBody>
      <dsp:txXfrm rot="-5400000">
        <a:off x="3386722" y="1322850"/>
        <a:ext cx="1310122" cy="794013"/>
      </dsp:txXfrm>
    </dsp:sp>
    <dsp:sp modelId="{5791E3B0-F335-4C96-88CD-526649190CF0}">
      <dsp:nvSpPr>
        <dsp:cNvPr id="0" name=""/>
        <dsp:cNvSpPr/>
      </dsp:nvSpPr>
      <dsp:spPr>
        <a:xfrm rot="8640000">
          <a:off x="2606629" y="2535286"/>
          <a:ext cx="1588027" cy="1588027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RIGHTS</a:t>
          </a:r>
        </a:p>
      </dsp:txBody>
      <dsp:txXfrm rot="10800000">
        <a:off x="3085310" y="2786653"/>
        <a:ext cx="794013" cy="1310122"/>
      </dsp:txXfrm>
    </dsp:sp>
    <dsp:sp modelId="{983FD6C7-61DC-41FD-9723-67BE0EBB5FB5}">
      <dsp:nvSpPr>
        <dsp:cNvPr id="0" name=""/>
        <dsp:cNvSpPr/>
      </dsp:nvSpPr>
      <dsp:spPr>
        <a:xfrm rot="12960000">
          <a:off x="959510" y="2535286"/>
          <a:ext cx="1588027" cy="1588027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BENEFITS</a:t>
          </a:r>
        </a:p>
      </dsp:txBody>
      <dsp:txXfrm rot="10800000">
        <a:off x="1274843" y="2786653"/>
        <a:ext cx="794013" cy="1310122"/>
      </dsp:txXfrm>
    </dsp:sp>
    <dsp:sp modelId="{A5F78CF1-FE35-42AD-B044-356FB51ECC3A}">
      <dsp:nvSpPr>
        <dsp:cNvPr id="0" name=""/>
        <dsp:cNvSpPr/>
      </dsp:nvSpPr>
      <dsp:spPr>
        <a:xfrm rot="17280000">
          <a:off x="450523" y="968782"/>
          <a:ext cx="1588027" cy="1588027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CONDITIONS OF LABOR WITH THE USPS</a:t>
          </a:r>
        </a:p>
      </dsp:txBody>
      <dsp:txXfrm rot="5400000">
        <a:off x="457324" y="1322850"/>
        <a:ext cx="1310122" cy="7940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4A3CE-9D2B-4398-8FB4-38EF59EA7A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CB1553-DC02-4EE9-8F3F-474336B3F9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305E08-8CB5-4B3A-9F3B-39A864BD9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20915-9071-4290-AB46-F0CDD564A015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9C145C-07F4-4293-A697-76300BE52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422664-9BEE-4086-BA1F-4B056D170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FC4F9-1268-4B16-90AD-C47A6650F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4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D2F67-B8B9-42B0-8520-CBCF054D8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8F4D74-930B-4FCF-8FBD-90C34C33B6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3F28CD-95E1-4ED5-AD18-6C074ED13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20915-9071-4290-AB46-F0CDD564A015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A9529F-D1D4-4A19-BA67-F1BA2BC27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F69CCA-8290-4443-A727-6CE08C2D8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FC4F9-1268-4B16-90AD-C47A6650F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287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D4C356-6A6E-4E38-8C9E-429DC83721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9578DC-B8C5-4B32-B748-CDF975A81F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1EFF95-C5D8-4EE3-A5AF-5FAD1BD6D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20915-9071-4290-AB46-F0CDD564A015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DE9C94-5056-4FC8-93E0-4FA876BD7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267048-6F79-4427-B700-F3CA27A32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FC4F9-1268-4B16-90AD-C47A6650F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987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88856-AA33-4A75-842A-BFC7DCBFD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80F9E6-7DE8-41AD-B3E4-29C5517114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B77998-298E-4241-963B-A6875E337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20915-9071-4290-AB46-F0CDD564A015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A26936-1EBC-418A-8423-2168AB8D2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24DF9F-6E9A-468C-9C5E-CFC590B20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FC4F9-1268-4B16-90AD-C47A6650F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670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6BF63-6F17-4358-86CB-BFB955726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B92D29-67B5-4366-91F2-4C25D9DC29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5FD422-7195-4C23-ACC2-A1EBF5A07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20915-9071-4290-AB46-F0CDD564A015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980496-A972-4E12-9DE4-976623D5C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2B83FC-83FE-403F-9629-24D9ECDDC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FC4F9-1268-4B16-90AD-C47A6650F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330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22C13-14CF-4DB5-AE45-9784A8812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28484-3BF7-446E-84A8-BBA5D8F372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A47335-DF35-462C-8384-86D98CD1CA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A9ACBD-4EF1-49B1-8AB5-DD62AF9D1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20915-9071-4290-AB46-F0CDD564A015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2CFE67-C23F-4A9E-B258-3D444841D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CB65F2-9BD7-43A8-96B7-C415C22BC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FC4F9-1268-4B16-90AD-C47A6650F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211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F751D-BA62-4DCA-A2FA-35C1BEA30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75F6F7-739C-4F1F-8B5C-26A2258AF4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96671B-3D35-41B9-999B-620FD342FE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539404-B26C-45E8-AE9E-3778E95274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70DCD8-9137-42C7-B121-C9A5A72280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D1FBFA-1347-4809-870A-04A34886F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20915-9071-4290-AB46-F0CDD564A015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FC6CCD6-F090-4F96-8E0C-97F2B93AD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09F68B-1C10-49D8-B405-67CE874A7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FC4F9-1268-4B16-90AD-C47A6650F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184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40C4F-837E-4B31-B812-468DFA53A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03E1F5-9766-44E0-B355-00E87591C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20915-9071-4290-AB46-F0CDD564A015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810FD2-1CF9-4496-AAA6-37A628694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7946CA-5D0D-4221-84E6-44822D5FF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FC4F9-1268-4B16-90AD-C47A6650F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949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6F1B59-CA91-40F2-A35F-23A24E8B2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20915-9071-4290-AB46-F0CDD564A015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BA7DDA-95A7-40FA-854C-1D82AFE12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20E182-37F1-4CCF-A059-33BFB044C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FC4F9-1268-4B16-90AD-C47A6650F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679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CE28F-E483-459D-9A9E-9420DFEF1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C37D25-4253-43E4-BABB-2154503453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C6FC42-CFB7-4BFC-9158-88A114B3A6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BDEC2C-ED7C-406E-82E0-6CF93044A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20915-9071-4290-AB46-F0CDD564A015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8B1A5A-89A3-4474-AD2A-CC0D50D2A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AE3F59-B0EF-4056-A02D-F135D62AA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FC4F9-1268-4B16-90AD-C47A6650F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795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E1DB-25C2-4BDD-95A9-AD68F32E1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88D885-6889-471B-A0B0-92A21D0E38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CA9F67-B8C6-4BDC-BD6A-2B12BD8455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504F35-E06F-4543-851B-C0CB5715B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20915-9071-4290-AB46-F0CDD564A015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9CF9F6-B52E-4CED-813A-1354182E5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483883-3839-4AEF-B760-A854B8848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FC4F9-1268-4B16-90AD-C47A6650F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255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BEEC79-DEF4-41E4-B8A2-1CA2066B0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C74C81-A5F5-4B89-B70A-58BD77532E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02728C-3EB4-43DE-A8BB-C1DD993D65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20915-9071-4290-AB46-F0CDD564A015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AD55D1-EF95-4DA2-9F44-11FFA2787D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1C6CF6-03E9-4463-840F-5F4E975960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FC4F9-1268-4B16-90AD-C47A6650F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27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2567E7-F9D1-40F6-8DE0-8451CD4C98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7" y="1679183"/>
            <a:ext cx="4645250" cy="2659137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</a:rPr>
              <a:t>NRLCA</a:t>
            </a:r>
            <a:br>
              <a:rPr lang="en-US" sz="2900" b="1" dirty="0">
                <a:solidFill>
                  <a:schemeClr val="bg1"/>
                </a:solidFill>
              </a:rPr>
            </a:br>
            <a:br>
              <a:rPr lang="en-US" sz="2900" b="1" dirty="0">
                <a:solidFill>
                  <a:schemeClr val="bg1"/>
                </a:solidFill>
              </a:rPr>
            </a:br>
            <a:r>
              <a:rPr lang="en-US" sz="2900" b="1" dirty="0">
                <a:solidFill>
                  <a:schemeClr val="bg1"/>
                </a:solidFill>
              </a:rPr>
              <a:t>107,000+ members nationally</a:t>
            </a:r>
            <a:br>
              <a:rPr lang="en-US" sz="2900" b="1" dirty="0">
                <a:solidFill>
                  <a:schemeClr val="bg1"/>
                </a:solidFill>
              </a:rPr>
            </a:br>
            <a:br>
              <a:rPr lang="en-US" sz="2900" b="1" dirty="0">
                <a:solidFill>
                  <a:schemeClr val="bg1"/>
                </a:solidFill>
              </a:rPr>
            </a:br>
            <a:br>
              <a:rPr lang="en-US" sz="2900" b="1" dirty="0">
                <a:solidFill>
                  <a:schemeClr val="bg1"/>
                </a:solidFill>
              </a:rPr>
            </a:br>
            <a:r>
              <a:rPr lang="en-US" sz="2900" b="1" dirty="0">
                <a:solidFill>
                  <a:schemeClr val="bg1"/>
                </a:solidFill>
              </a:rPr>
              <a:t>NRLCA.org</a:t>
            </a:r>
            <a:br>
              <a:rPr lang="en-US" sz="2900" b="1" dirty="0">
                <a:solidFill>
                  <a:schemeClr val="bg1"/>
                </a:solidFill>
              </a:rPr>
            </a:br>
            <a:r>
              <a:rPr lang="en-US" sz="1600" b="1" dirty="0">
                <a:solidFill>
                  <a:schemeClr val="bg1"/>
                </a:solidFill>
              </a:rPr>
              <a:t>(</a:t>
            </a:r>
            <a:r>
              <a:rPr lang="en-US" sz="1400" b="1" dirty="0">
                <a:solidFill>
                  <a:schemeClr val="bg1"/>
                </a:solidFill>
              </a:rPr>
              <a:t>password protected)</a:t>
            </a:r>
            <a:br>
              <a:rPr lang="en-US" sz="1400" b="1" dirty="0">
                <a:solidFill>
                  <a:schemeClr val="bg1"/>
                </a:solidFill>
              </a:rPr>
            </a:br>
            <a:endParaRPr lang="en-US" sz="2900" b="1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AEC211-E1C6-4249-94DC-BF4B344D75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4216400"/>
            <a:ext cx="4645250" cy="1682357"/>
          </a:xfrm>
        </p:spPr>
        <p:txBody>
          <a:bodyPr wrap="none" anchor="t">
            <a:normAutofit fontScale="92500" lnSpcReduction="20000"/>
          </a:bodyPr>
          <a:lstStyle/>
          <a:p>
            <a:pPr algn="l">
              <a:lnSpc>
                <a:spcPct val="120000"/>
              </a:lnSpc>
            </a:pPr>
            <a:r>
              <a:rPr lang="en-US" sz="1600" b="1" dirty="0">
                <a:solidFill>
                  <a:schemeClr val="bg1"/>
                </a:solidFill>
              </a:rPr>
              <a:t>SMARTPHONE APP</a:t>
            </a:r>
            <a:endParaRPr lang="en-US" sz="1700" b="1" dirty="0">
              <a:solidFill>
                <a:schemeClr val="bg1"/>
              </a:solidFill>
            </a:endParaRPr>
          </a:p>
          <a:p>
            <a:pPr algn="l"/>
            <a:endParaRPr lang="en-US" sz="2000" dirty="0">
              <a:solidFill>
                <a:schemeClr val="bg1"/>
              </a:solidFill>
            </a:endParaRPr>
          </a:p>
          <a:p>
            <a:pPr algn="l"/>
            <a:endParaRPr lang="en-US" sz="2000" dirty="0">
              <a:solidFill>
                <a:schemeClr val="bg1"/>
              </a:solidFill>
            </a:endParaRPr>
          </a:p>
          <a:p>
            <a:pPr algn="l"/>
            <a:r>
              <a:rPr lang="en-US" sz="2000" dirty="0">
                <a:solidFill>
                  <a:schemeClr val="bg1"/>
                </a:solidFill>
              </a:rPr>
              <a:t>             </a:t>
            </a:r>
          </a:p>
          <a:p>
            <a:pPr algn="l"/>
            <a:r>
              <a:rPr lang="en-US" sz="2000" dirty="0">
                <a:solidFill>
                  <a:schemeClr val="bg1"/>
                </a:solidFill>
              </a:rPr>
              <a:t>National Rural Letter Carriers’ Association</a:t>
            </a: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DA7F790-410A-4790-B6E6-6204DE846C60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19382" y="556891"/>
            <a:ext cx="4047843" cy="4376046"/>
          </a:xfrm>
          <a:prstGeom prst="rect">
            <a:avLst/>
          </a:prstGeom>
          <a:noFill/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5E02B13-BB5F-4D02-BCB8-F9E7254E057A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84035" y="4641033"/>
            <a:ext cx="731520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335766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E862BE82-D00D-42C1-BF16-93AA37870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F6D92C2D-1D3D-4974-918C-06579FB354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333" y="-2"/>
            <a:ext cx="5441859" cy="5654940"/>
          </a:xfrm>
          <a:custGeom>
            <a:avLst/>
            <a:gdLst>
              <a:gd name="connsiteX0" fmla="*/ 0 w 5441859"/>
              <a:gd name="connsiteY0" fmla="*/ 0 h 5654940"/>
              <a:gd name="connsiteX1" fmla="*/ 4400492 w 5441859"/>
              <a:gd name="connsiteY1" fmla="*/ 0 h 5654940"/>
              <a:gd name="connsiteX2" fmla="*/ 4484767 w 5441859"/>
              <a:gd name="connsiteY2" fmla="*/ 76595 h 5654940"/>
              <a:gd name="connsiteX3" fmla="*/ 5441859 w 5441859"/>
              <a:gd name="connsiteY3" fmla="*/ 2387221 h 5654940"/>
              <a:gd name="connsiteX4" fmla="*/ 2174140 w 5441859"/>
              <a:gd name="connsiteY4" fmla="*/ 5654940 h 5654940"/>
              <a:gd name="connsiteX5" fmla="*/ 156693 w 5441859"/>
              <a:gd name="connsiteY5" fmla="*/ 4957981 h 5654940"/>
              <a:gd name="connsiteX6" fmla="*/ 0 w 5441859"/>
              <a:gd name="connsiteY6" fmla="*/ 4820612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0" y="0"/>
                </a:moveTo>
                <a:lnTo>
                  <a:pt x="4400492" y="0"/>
                </a:lnTo>
                <a:lnTo>
                  <a:pt x="4484767" y="76595"/>
                </a:lnTo>
                <a:cubicBezTo>
                  <a:pt x="5076108" y="667936"/>
                  <a:pt x="5441859" y="1484866"/>
                  <a:pt x="5441859" y="2387221"/>
                </a:cubicBezTo>
                <a:cubicBezTo>
                  <a:pt x="5441859" y="4191932"/>
                  <a:pt x="3978851" y="5654940"/>
                  <a:pt x="2174140" y="5654940"/>
                </a:cubicBezTo>
                <a:cubicBezTo>
                  <a:pt x="1412778" y="5654940"/>
                  <a:pt x="712231" y="5394557"/>
                  <a:pt x="156693" y="4957981"/>
                </a:cubicBezTo>
                <a:lnTo>
                  <a:pt x="0" y="4820612"/>
                </a:lnTo>
                <a:close/>
              </a:path>
            </a:pathLst>
          </a:custGeom>
          <a:solidFill>
            <a:schemeClr val="bg1">
              <a:lumMod val="95000"/>
              <a:lumOff val="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F0097C-FEFE-4978-93C4-FC8E200DE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242" y="632990"/>
            <a:ext cx="4062643" cy="104340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300" b="1" kern="1200">
                <a:latin typeface="+mn-lt"/>
                <a:ea typeface="+mj-ea"/>
                <a:cs typeface="+mj-cs"/>
              </a:rPr>
              <a:t>CORLCA</a:t>
            </a:r>
            <a:br>
              <a:rPr lang="en-US" sz="2300" b="1" kern="1200">
                <a:latin typeface="+mj-lt"/>
                <a:ea typeface="+mj-ea"/>
                <a:cs typeface="+mj-cs"/>
              </a:rPr>
            </a:br>
            <a:r>
              <a:rPr lang="en-US" sz="2300" b="1" kern="1200">
                <a:latin typeface="+mj-lt"/>
                <a:ea typeface="+mj-ea"/>
                <a:cs typeface="+mj-cs"/>
              </a:rPr>
              <a:t>Colorado Rural Letter Carriers’ Association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4408A231-91C3-4B78-9173-49C6DAADAE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0242" y="1787663"/>
            <a:ext cx="3529651" cy="2754086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1050+ members locally</a:t>
            </a:r>
          </a:p>
          <a:p>
            <a:pPr marL="0" indent="0" algn="ctr">
              <a:buNone/>
            </a:pPr>
            <a:endParaRPr lang="en-US" sz="1800" dirty="0"/>
          </a:p>
          <a:p>
            <a:pPr marL="0" indent="0" algn="ctr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dirty="0"/>
              <a:t>CORLCA.net</a:t>
            </a:r>
          </a:p>
          <a:p>
            <a:pPr marL="0" indent="0">
              <a:buNone/>
            </a:pPr>
            <a:r>
              <a:rPr lang="en-US" sz="1400" dirty="0"/>
              <a:t>(password protected)</a:t>
            </a:r>
          </a:p>
          <a:p>
            <a:pPr marL="0" indent="0">
              <a:buNone/>
            </a:pPr>
            <a:r>
              <a:rPr lang="en-US" sz="1400" dirty="0"/>
              <a:t>Password is sent to members via CORLCA newspaper-5 times/year</a:t>
            </a:r>
          </a:p>
          <a:p>
            <a:pPr marL="0" indent="0">
              <a:buNone/>
            </a:pPr>
            <a:endParaRPr lang="en-US" sz="1800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4E4FD31-EDD7-4E0F-953D-42429FF23369}"/>
              </a:ext>
            </a:extLst>
          </p:cNvPr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024278" y="643467"/>
            <a:ext cx="3538417" cy="5278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232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9B76D444-2756-434F-AE61-96D69830C1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ADBE80-ED34-460C-B9B0-F76B52FED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713232"/>
            <a:ext cx="5154168" cy="119786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latin typeface="+mn-lt"/>
              </a:rPr>
              <a:t>NRLCA  </a:t>
            </a:r>
            <a:r>
              <a:rPr lang="en-US" sz="1800" b="1" dirty="0"/>
              <a:t>The Bargaining Unit for</a:t>
            </a:r>
            <a:r>
              <a:rPr lang="en-US" sz="2400" b="1" dirty="0"/>
              <a:t>:   </a:t>
            </a:r>
            <a:br>
              <a:rPr lang="en-US" sz="2400" b="1" dirty="0"/>
            </a:br>
            <a:r>
              <a:rPr lang="en-US" sz="2400" b="1" dirty="0">
                <a:latin typeface="Agency FB" panose="020B0503020202020204" pitchFamily="34" charset="0"/>
              </a:rPr>
              <a:t>Rural Carriers, RCA’s, ARC’s</a:t>
            </a:r>
            <a:br>
              <a:rPr lang="en-US" sz="2400" b="1" dirty="0"/>
            </a:br>
            <a:r>
              <a:rPr lang="en-US" sz="1800" b="1" dirty="0"/>
              <a:t>We are the</a:t>
            </a:r>
            <a:r>
              <a:rPr lang="en-US" sz="2400" b="1" dirty="0"/>
              <a:t> “Rural Carrier Specialists”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DF5FE34-0A41-407A-8D94-10FCF68F1D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75488" y="831087"/>
            <a:ext cx="0" cy="914400"/>
          </a:xfrm>
          <a:prstGeom prst="line">
            <a:avLst/>
          </a:prstGeom>
          <a:ln w="19050">
            <a:solidFill>
              <a:schemeClr val="tx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1DF883FF-3F01-4F1F-99F1-6580EB6DDB1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374" r="28550"/>
          <a:stretch/>
        </p:blipFill>
        <p:spPr>
          <a:xfrm>
            <a:off x="6696891" y="10"/>
            <a:ext cx="5495109" cy="6857990"/>
          </a:xfrm>
          <a:prstGeom prst="rect">
            <a:avLst/>
          </a:prstGeom>
        </p:spPr>
      </p:pic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365191A-C8E5-46E6-A08C-0EAE34106C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6997825"/>
              </p:ext>
            </p:extLst>
          </p:nvPr>
        </p:nvGraphicFramePr>
        <p:xfrm>
          <a:off x="841248" y="2048256"/>
          <a:ext cx="5154168" cy="4123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33718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E4413-5359-44E0-B9F9-22FD7D0FF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en-US" b="1"/>
              <a:t>Salaries and Benefits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26E9D2F-6774-40CD-8456-F70FBE38F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79016"/>
            <a:ext cx="5314543" cy="3940809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r>
              <a:rPr lang="en-US" sz="1800" dirty="0"/>
              <a:t>$20.38-effective 11-18-23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Health Plan, Life Insurance, Auto Insurance available</a:t>
            </a:r>
          </a:p>
          <a:p>
            <a:pPr marL="0" indent="0">
              <a:buNone/>
            </a:pPr>
            <a:r>
              <a:rPr lang="en-US" sz="1800" dirty="0"/>
              <a:t>     $42K - $61K – Full Time Regular Carrier salary range</a:t>
            </a:r>
          </a:p>
          <a:p>
            <a:pPr marL="0" indent="0">
              <a:buNone/>
            </a:pPr>
            <a:r>
              <a:rPr lang="en-US" sz="1800" dirty="0"/>
              <a:t>$75K – Top salary, Regular Carrier, highest pay level</a:t>
            </a:r>
          </a:p>
          <a:p>
            <a:pPr marL="0" indent="0">
              <a:buNone/>
            </a:pPr>
            <a:r>
              <a:rPr lang="en-US" sz="1800" dirty="0"/>
              <a:t>     Full Time Regular Carrier Benefits:  Paid holidays,      vacation and sick leave, health and retirement. (It may take some time to achieve full-time career status.)</a:t>
            </a:r>
          </a:p>
          <a:p>
            <a:pPr marL="0" indent="0">
              <a:buNone/>
            </a:pPr>
            <a:r>
              <a:rPr lang="en-US" sz="1800" dirty="0"/>
              <a:t>     RCAs now earn annual leave at the rate of one hour/20 hours worked</a:t>
            </a:r>
          </a:p>
          <a:p>
            <a:pPr marL="0" indent="0">
              <a:buNone/>
            </a:pPr>
            <a:r>
              <a:rPr lang="en-US" sz="1800" dirty="0"/>
              <a:t>PAYDAYS – every other Friday</a:t>
            </a:r>
          </a:p>
          <a:p>
            <a:pPr marL="0" indent="0">
              <a:buNone/>
            </a:pPr>
            <a:r>
              <a:rPr lang="en-US" sz="1800" dirty="0"/>
              <a:t>     Work Weeks/Pay Periods begin on Saturday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1">
            <a:extLst>
              <a:ext uri="{FF2B5EF4-FFF2-40B4-BE49-F238E27FC236}">
                <a16:creationId xmlns:a16="http://schemas.microsoft.com/office/drawing/2014/main" id="{52AC6D7F-F068-4E11-BB06-F601D89BB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Money">
            <a:extLst>
              <a:ext uri="{FF2B5EF4-FFF2-40B4-BE49-F238E27FC236}">
                <a16:creationId xmlns:a16="http://schemas.microsoft.com/office/drawing/2014/main" id="{ECB57AA4-D521-4A05-85B4-5CF42B24AC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4057" y="643002"/>
            <a:ext cx="3796790" cy="3796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1670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8FA8E7A-FABF-49C7-B787-3E5CC7891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57400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EA78D5-A3F1-4805-BC92-BC83F57392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76701" y="885826"/>
            <a:ext cx="2635250" cy="4764087"/>
          </a:xfrm>
        </p:spPr>
        <p:txBody>
          <a:bodyPr wrap="square" anchor="t">
            <a:normAutofit fontScale="77500" lnSpcReduction="20000"/>
          </a:bodyPr>
          <a:lstStyle/>
          <a:p>
            <a:endParaRPr lang="en-US" sz="2400" b="1" dirty="0"/>
          </a:p>
          <a:p>
            <a:endParaRPr lang="en-US" sz="2400" b="1" dirty="0"/>
          </a:p>
          <a:p>
            <a:r>
              <a:rPr lang="en-US" sz="2400" b="1" dirty="0"/>
              <a:t>Shadow Day</a:t>
            </a:r>
          </a:p>
          <a:p>
            <a:pPr marL="0" indent="0">
              <a:buNone/>
            </a:pPr>
            <a:r>
              <a:rPr lang="en-US" sz="1800" dirty="0"/>
              <a:t>   (observe regular      carrier-on the job)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2400" b="1" dirty="0"/>
              <a:t>USPS Driver Training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2000" dirty="0"/>
              <a:t>         </a:t>
            </a:r>
          </a:p>
          <a:p>
            <a:r>
              <a:rPr lang="en-US" sz="2400" b="1" dirty="0"/>
              <a:t>Rural Carrier Academy</a:t>
            </a:r>
          </a:p>
          <a:p>
            <a:pPr marL="0" indent="0">
              <a:buNone/>
            </a:pPr>
            <a:r>
              <a:rPr lang="en-US" sz="2000" dirty="0"/>
              <a:t>   </a:t>
            </a:r>
            <a:r>
              <a:rPr lang="en-US" sz="1800" dirty="0"/>
              <a:t>(4 full days-big picture focus)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400" b="1" dirty="0"/>
              <a:t>On the Job Training</a:t>
            </a:r>
          </a:p>
          <a:p>
            <a:pPr marL="0" indent="0">
              <a:buNone/>
            </a:pPr>
            <a:r>
              <a:rPr lang="en-US" sz="2000" dirty="0"/>
              <a:t>   </a:t>
            </a:r>
            <a:r>
              <a:rPr lang="en-US" sz="1800" dirty="0"/>
              <a:t>(3-5 full days-primary route focus)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B6C02C-DC7A-4895-85A4-C08DE6BDFC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38950" y="1179513"/>
            <a:ext cx="4514850" cy="4441825"/>
          </a:xfrm>
        </p:spPr>
        <p:txBody>
          <a:bodyPr wrap="square" anchor="t">
            <a:normAutofit fontScale="77500" lnSpcReduction="20000"/>
          </a:bodyPr>
          <a:lstStyle/>
          <a:p>
            <a:pPr marL="0" indent="0">
              <a:buNone/>
            </a:pPr>
            <a:r>
              <a:rPr lang="en-US" sz="2600" dirty="0"/>
              <a:t>Most of your training has been lobbied for and is strongly supported by the NRLCA.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dirty="0"/>
              <a:t>Rural Carriers are paid the “evaluated” rate for each specific route they work on.</a:t>
            </a:r>
          </a:p>
          <a:p>
            <a:pPr marL="0" indent="0">
              <a:buNone/>
            </a:pPr>
            <a:r>
              <a:rPr lang="en-US" sz="2600" b="1" dirty="0"/>
              <a:t>Exception:</a:t>
            </a:r>
          </a:p>
          <a:p>
            <a:pPr marL="0" indent="0">
              <a:buNone/>
            </a:pPr>
            <a:r>
              <a:rPr lang="en-US" sz="2600" b="1" dirty="0"/>
              <a:t>The NRLCA lobbied for and won “actual” hourly pay for new RCA’s for the first 10 weeks (5 pay periods)</a:t>
            </a:r>
          </a:p>
          <a:p>
            <a:pPr marL="0" indent="0">
              <a:buNone/>
            </a:pPr>
            <a:endParaRPr lang="en-US" sz="2600" b="1" dirty="0"/>
          </a:p>
          <a:p>
            <a:pPr marL="0" indent="0">
              <a:buNone/>
            </a:pPr>
            <a:r>
              <a:rPr lang="en-US" sz="2600" b="1" dirty="0"/>
              <a:t>Newly established limit-new RCAs will not be required to work (except parcel delivery) on any route other than their assigned route for the first 2 pay periods in their assigned office.</a:t>
            </a:r>
          </a:p>
          <a:p>
            <a:pPr marL="0" indent="0">
              <a:buNone/>
            </a:pPr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4192483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E86F44E-1CD7-480D-B5E1-A4920BE69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NRLCA Recruitment Book</a:t>
            </a:r>
            <a:b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E3B5A-8CBF-4116-8BEB-04605C3CF5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53013" y="728663"/>
            <a:ext cx="2692400" cy="5022850"/>
          </a:xfrm>
        </p:spPr>
        <p:txBody>
          <a:bodyPr wrap="square" anchor="t">
            <a:normAutofit fontScale="92500" lnSpcReduction="20000"/>
          </a:bodyPr>
          <a:lstStyle/>
          <a:p>
            <a:pPr lvl="0"/>
            <a:endParaRPr lang="en-US" sz="1500" dirty="0"/>
          </a:p>
          <a:p>
            <a:r>
              <a:rPr lang="en-US" sz="1500" dirty="0"/>
              <a:t>Why join the union?.........……..............page 1</a:t>
            </a:r>
          </a:p>
          <a:p>
            <a:endParaRPr lang="en-US" sz="1500" dirty="0"/>
          </a:p>
          <a:p>
            <a:pPr lvl="0"/>
            <a:r>
              <a:rPr lang="en-US" sz="1500" dirty="0"/>
              <a:t>RCA Benefit Summary………….……….page 2-3</a:t>
            </a:r>
          </a:p>
          <a:p>
            <a:pPr lvl="0"/>
            <a:endParaRPr lang="en-US" sz="1500" dirty="0"/>
          </a:p>
          <a:p>
            <a:pPr lvl="0"/>
            <a:r>
              <a:rPr lang="en-US" sz="1500" dirty="0"/>
              <a:t>Labor Relations/Steward System…,……….……pages 10-11</a:t>
            </a:r>
          </a:p>
          <a:p>
            <a:pPr lvl="0"/>
            <a:endParaRPr lang="en-US" sz="1500" dirty="0"/>
          </a:p>
          <a:p>
            <a:pPr lvl="0"/>
            <a:r>
              <a:rPr lang="en-US" sz="1500" dirty="0"/>
              <a:t>How the evaluated pay system works…………….…….….pages 4-5</a:t>
            </a:r>
          </a:p>
          <a:p>
            <a:pPr lvl="0"/>
            <a:endParaRPr lang="en-US" sz="1500" dirty="0"/>
          </a:p>
          <a:p>
            <a:pPr lvl="0"/>
            <a:r>
              <a:rPr lang="en-US" sz="1500" dirty="0"/>
              <a:t>Compensation……………..page 7</a:t>
            </a:r>
          </a:p>
          <a:p>
            <a:pPr marL="0" lvl="0" indent="0">
              <a:buNone/>
            </a:pPr>
            <a:r>
              <a:rPr lang="en-US" sz="1500" dirty="0"/>
              <a:t> </a:t>
            </a:r>
          </a:p>
          <a:p>
            <a:r>
              <a:rPr lang="en-US" sz="1500" dirty="0"/>
              <a:t>Non-Career Employee Health Benefits………….…………..pages 8</a:t>
            </a:r>
          </a:p>
          <a:p>
            <a:pPr marL="0" indent="0">
              <a:buNone/>
            </a:pPr>
            <a:endParaRPr lang="en-US" sz="1500" dirty="0"/>
          </a:p>
          <a:p>
            <a:pPr lvl="0"/>
            <a:r>
              <a:rPr lang="en-US" sz="1500" dirty="0"/>
              <a:t>NRLCA Endorsed Insurance Services……......…...pages 12, 14</a:t>
            </a:r>
          </a:p>
          <a:p>
            <a:pPr marL="0" lvl="0" indent="0">
              <a:buNone/>
            </a:pPr>
            <a:endParaRPr lang="en-US" sz="1500" dirty="0"/>
          </a:p>
          <a:p>
            <a:pPr marL="0" indent="0">
              <a:buNone/>
            </a:pPr>
            <a:endParaRPr lang="en-US" sz="15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BB0003-378C-44DF-9867-D92B50B3DC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826375" y="728663"/>
            <a:ext cx="3636963" cy="5300662"/>
          </a:xfrm>
        </p:spPr>
        <p:txBody>
          <a:bodyPr wrap="square" anchor="t">
            <a:normAutofit fontScale="92500" lnSpcReduction="20000"/>
          </a:bodyPr>
          <a:lstStyle/>
          <a:p>
            <a:pPr lvl="0"/>
            <a:endParaRPr lang="en-US" sz="1500" dirty="0"/>
          </a:p>
          <a:p>
            <a:pPr lvl="0"/>
            <a:r>
              <a:rPr lang="en-US" sz="1500" dirty="0"/>
              <a:t>Atlanta Postal Credit Union……………………..……………….….page 15</a:t>
            </a:r>
          </a:p>
          <a:p>
            <a:pPr lvl="0"/>
            <a:endParaRPr lang="en-US" sz="1500" dirty="0"/>
          </a:p>
          <a:p>
            <a:pPr lvl="0"/>
            <a:r>
              <a:rPr lang="en-US" sz="1500" dirty="0"/>
              <a:t>Frequently asked Questions……………….……..………….....page 6</a:t>
            </a:r>
          </a:p>
          <a:p>
            <a:pPr lvl="0"/>
            <a:endParaRPr lang="en-US" sz="1500" dirty="0"/>
          </a:p>
          <a:p>
            <a:pPr lvl="0"/>
            <a:r>
              <a:rPr lang="en-US" sz="1500" dirty="0"/>
              <a:t>Your pay stub explanation……….…..……………………..page 9</a:t>
            </a:r>
          </a:p>
          <a:p>
            <a:pPr lvl="0"/>
            <a:endParaRPr lang="en-US" sz="1500" dirty="0"/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1900" b="1" dirty="0"/>
              <a:t>For more detailed pay stub info: </a:t>
            </a:r>
            <a:r>
              <a:rPr lang="en-US" sz="1900" b="1" dirty="0">
                <a:solidFill>
                  <a:schemeClr val="accent6">
                    <a:lumMod val="75000"/>
                  </a:schemeClr>
                </a:solidFill>
              </a:rPr>
              <a:t>NRLCA.org; Departments; Steward Operations; Steward Reference Guide; P; Payroll; P-128 (How to read your earnings statement).</a:t>
            </a:r>
            <a:endParaRPr lang="en-US" sz="1500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1900" b="1" dirty="0"/>
              <a:t>You will be able to view your pay stub on </a:t>
            </a:r>
            <a:r>
              <a:rPr lang="en-US" sz="1900" b="1" dirty="0" err="1"/>
              <a:t>Liteblue</a:t>
            </a:r>
            <a:r>
              <a:rPr lang="en-US" sz="1900" b="1" dirty="0"/>
              <a:t> by mid-week of payday week.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900" b="1" dirty="0"/>
              <a:t>Remember to make </a:t>
            </a:r>
            <a:r>
              <a:rPr lang="en-US" sz="1900" b="1" dirty="0">
                <a:solidFill>
                  <a:srgbClr val="FF0000"/>
                </a:solidFill>
              </a:rPr>
              <a:t>copies </a:t>
            </a:r>
            <a:r>
              <a:rPr lang="en-US" sz="1900" b="1" dirty="0"/>
              <a:t>of ALL pay records to assist you in documenting accuracy</a:t>
            </a:r>
            <a:r>
              <a:rPr lang="en-US" sz="1800" b="1" dirty="0"/>
              <a:t>.</a:t>
            </a:r>
          </a:p>
          <a:p>
            <a:pPr marL="0" indent="0">
              <a:buNone/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3991730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9FE31-D00B-4F80-85BC-59D5E9C37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Berlin Sans FB Demi" panose="020E0802020502020306" pitchFamily="34" charset="0"/>
              </a:rPr>
              <a:t>MEMBERS ONLY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  <a:latin typeface="Berlin Sans FB Demi" panose="020E0802020502020306" pitchFamily="34" charset="0"/>
              </a:rPr>
              <a:t>BENEFITS</a:t>
            </a:r>
            <a:br>
              <a:rPr lang="en-US" b="1" dirty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DAC3CF-7B21-4F55-82D6-D35220C2CE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5318125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3500" dirty="0">
                <a:solidFill>
                  <a:schemeClr val="bg1"/>
                </a:solidFill>
                <a:latin typeface="Abadi" panose="020B0604020104020204" pitchFamily="34" charset="0"/>
              </a:rPr>
              <a:t>NRLCA health, life and auto plans (plus dental/vision)</a:t>
            </a:r>
          </a:p>
          <a:p>
            <a:pPr lvl="0"/>
            <a:r>
              <a:rPr lang="en-US" sz="3500" dirty="0">
                <a:solidFill>
                  <a:schemeClr val="bg1"/>
                </a:solidFill>
                <a:latin typeface="Abadi" panose="020B0604020104020204" pitchFamily="34" charset="0"/>
              </a:rPr>
              <a:t>VOTING privileges on new contracts-YOUR VOICE!</a:t>
            </a:r>
          </a:p>
          <a:p>
            <a:pPr lvl="0"/>
            <a:r>
              <a:rPr lang="en-US" sz="3500" dirty="0">
                <a:solidFill>
                  <a:schemeClr val="bg1"/>
                </a:solidFill>
                <a:latin typeface="Abadi" panose="020B0604020104020204" pitchFamily="34" charset="0"/>
              </a:rPr>
              <a:t>VOTING privileges for union officials/eligibility to hold union office-YOUR VOICE!</a:t>
            </a:r>
          </a:p>
          <a:p>
            <a:pPr lvl="0"/>
            <a:r>
              <a:rPr lang="en-US" sz="3500" dirty="0">
                <a:solidFill>
                  <a:schemeClr val="bg1"/>
                </a:solidFill>
                <a:latin typeface="Abadi" panose="020B0604020104020204" pitchFamily="34" charset="0"/>
              </a:rPr>
              <a:t>Eligibility to become a union steward-YOUR VOICE! </a:t>
            </a:r>
          </a:p>
          <a:p>
            <a:pPr lvl="0"/>
            <a:r>
              <a:rPr lang="en-US" sz="3500" dirty="0">
                <a:solidFill>
                  <a:schemeClr val="bg1"/>
                </a:solidFill>
                <a:latin typeface="Abadi" panose="020B0604020104020204" pitchFamily="34" charset="0"/>
              </a:rPr>
              <a:t>Eligibility for attendance and participation in union meetings and functions-YOUR VOICE!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925730-5C24-429B-8B22-2AC06E4F0E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3932237" cy="4486275"/>
          </a:xfrm>
        </p:spPr>
        <p:txBody>
          <a:bodyPr>
            <a:normAutofit fontScale="92500" lnSpcReduction="10000"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Abadi" panose="020B0604020104020204" pitchFamily="34" charset="0"/>
              </a:rPr>
              <a:t>Monthly NRLCA magazine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Abadi" panose="020B0604020104020204" pitchFamily="34" charset="0"/>
              </a:rPr>
              <a:t>State newspaper 5 times/year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Abadi" panose="020B0604020104020204" pitchFamily="34" charset="0"/>
              </a:rPr>
              <a:t>NRLCA website   NRLCA.org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Abadi" panose="020B0604020104020204" pitchFamily="34" charset="0"/>
              </a:rPr>
              <a:t>State website     CORLCA.net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Abadi" panose="020B0604020104020204" pitchFamily="34" charset="0"/>
              </a:rPr>
              <a:t>Eligibility to join Provident Guild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latin typeface="Abadi" panose="020B0604020104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424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36DDB7-6CAC-4ADA-997C-A99FE8529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/>
          </a:bodyPr>
          <a:lstStyle/>
          <a:p>
            <a:r>
              <a:rPr lang="en-US" sz="4000" b="1" dirty="0">
                <a:solidFill>
                  <a:srgbClr val="FFFFFF"/>
                </a:solidFill>
              </a:rPr>
              <a:t>Thank you and GOOD LUCK!!!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F4F70-007A-4201-A69B-09985971C6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80855" y="1412489"/>
            <a:ext cx="3427283" cy="4363844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sz="1600" b="1" dirty="0"/>
              <a:t>LEGISLATIVE REPRESENTATION</a:t>
            </a:r>
          </a:p>
          <a:p>
            <a:pPr lvl="0"/>
            <a:r>
              <a:rPr lang="en-US" sz="1600" dirty="0"/>
              <a:t> NRLCA monitors congressional proposals directly affecting our jobs, keeps us informed, sometimes even asks members to contact legislators regarding impact on USPS employees and our customers.</a:t>
            </a:r>
          </a:p>
          <a:p>
            <a:pPr lvl="0"/>
            <a:r>
              <a:rPr lang="en-US" sz="1600" dirty="0"/>
              <a:t>PAC funded separately; dues are not used for political contributions.</a:t>
            </a:r>
          </a:p>
          <a:p>
            <a:pPr lvl="0"/>
            <a:endParaRPr lang="en-US" sz="1600" dirty="0"/>
          </a:p>
          <a:p>
            <a:pPr marL="0" lvl="0" indent="0">
              <a:buNone/>
            </a:pPr>
            <a:r>
              <a:rPr lang="en-US" sz="1600" b="1" dirty="0"/>
              <a:t>WORK LIFE QUALITY</a:t>
            </a:r>
          </a:p>
          <a:p>
            <a:pPr lvl="0"/>
            <a:r>
              <a:rPr lang="en-US" sz="1600" dirty="0"/>
              <a:t>Our quality of work life is better because of the actions of our union. We’d like to invite you to join our union today by completing the </a:t>
            </a:r>
          </a:p>
          <a:p>
            <a:pPr marL="0" lvl="0" indent="0" algn="ctr">
              <a:buNone/>
            </a:pPr>
            <a:r>
              <a:rPr lang="en-US" sz="1600" b="1" dirty="0"/>
              <a:t>    MEMBERSHIP APPLICATION </a:t>
            </a:r>
          </a:p>
          <a:p>
            <a:pPr marL="0" lvl="0" indent="0" algn="ctr">
              <a:buNone/>
            </a:pPr>
            <a:r>
              <a:rPr lang="en-US" sz="1600" b="1" dirty="0"/>
              <a:t>(inside back cover of booklet).</a:t>
            </a:r>
            <a:endParaRPr lang="en-US" sz="1600" dirty="0"/>
          </a:p>
          <a:p>
            <a:pPr marL="0" indent="0">
              <a:buNone/>
            </a:pPr>
            <a:endParaRPr lang="en-US" sz="1600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AE45C7-C345-47A9-835E-F6ADB67DF7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3197701" cy="4363844"/>
          </a:xfrm>
        </p:spPr>
        <p:txBody>
          <a:bodyPr>
            <a:normAutofit lnSpcReduction="10000"/>
          </a:bodyPr>
          <a:lstStyle/>
          <a:p>
            <a:pPr lvl="0"/>
            <a:endParaRPr lang="en-US" sz="1400" dirty="0"/>
          </a:p>
          <a:p>
            <a:pPr lvl="0"/>
            <a:r>
              <a:rPr lang="en-US" sz="1400" dirty="0"/>
              <a:t>RCA dues are just </a:t>
            </a:r>
            <a:r>
              <a:rPr lang="en-US" sz="1400" b="1" dirty="0"/>
              <a:t>$10.91 per pay period</a:t>
            </a:r>
            <a:r>
              <a:rPr lang="en-US" sz="1400" dirty="0"/>
              <a:t> (every 2 weeks).  </a:t>
            </a:r>
          </a:p>
          <a:p>
            <a:pPr lvl="0"/>
            <a:r>
              <a:rPr lang="en-US" sz="1400" dirty="0"/>
              <a:t>dues W/H form authorizes automatic payment from your paycheck. </a:t>
            </a:r>
          </a:p>
          <a:p>
            <a:pPr lvl="0"/>
            <a:r>
              <a:rPr lang="en-US" sz="1400" dirty="0"/>
              <a:t>You will never pay dues for any pay period that you don’t work in. </a:t>
            </a:r>
            <a:r>
              <a:rPr lang="en-US" sz="1400" b="1" dirty="0"/>
              <a:t>You don’t work…you don’t pay</a:t>
            </a:r>
            <a:r>
              <a:rPr lang="en-US" sz="1400" dirty="0"/>
              <a:t>, but your membership continues uninterrupted.</a:t>
            </a:r>
          </a:p>
          <a:p>
            <a:pPr lvl="0"/>
            <a:r>
              <a:rPr lang="en-US" sz="1400" dirty="0"/>
              <a:t>Our </a:t>
            </a:r>
            <a:r>
              <a:rPr lang="en-US" sz="1400" b="1" dirty="0"/>
              <a:t>RAFT</a:t>
            </a:r>
            <a:r>
              <a:rPr lang="en-US" sz="1400" dirty="0"/>
              <a:t> program allows you to receive membership FREE for the first 3 months – no dues will be deducted.</a:t>
            </a:r>
            <a:r>
              <a:rPr lang="en-US" sz="1400" b="1" dirty="0"/>
              <a:t>      </a:t>
            </a:r>
            <a:r>
              <a:rPr lang="en-US" sz="1400" dirty="0"/>
              <a:t> </a:t>
            </a:r>
          </a:p>
          <a:p>
            <a:pPr lvl="0"/>
            <a:r>
              <a:rPr lang="en-US" sz="1400" dirty="0"/>
              <a:t>Should you decide to not continue your membership, you will pay for only 10 months of your first year of membership.</a:t>
            </a:r>
          </a:p>
          <a:p>
            <a:pPr marL="0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74757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9586</TotalTime>
  <Words>736</Words>
  <Application>Microsoft Office PowerPoint</Application>
  <PresentationFormat>Widescreen</PresentationFormat>
  <Paragraphs>101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Abadi</vt:lpstr>
      <vt:lpstr>Agency FB</vt:lpstr>
      <vt:lpstr>Arial</vt:lpstr>
      <vt:lpstr>Berlin Sans FB Demi</vt:lpstr>
      <vt:lpstr>Calibri</vt:lpstr>
      <vt:lpstr>Calibri Light</vt:lpstr>
      <vt:lpstr>Wingdings</vt:lpstr>
      <vt:lpstr>Office Theme</vt:lpstr>
      <vt:lpstr>NRLCA  107,000+ members nationally   NRLCA.org (password protected) </vt:lpstr>
      <vt:lpstr>CORLCA Colorado Rural Letter Carriers’ Association</vt:lpstr>
      <vt:lpstr>NRLCA  The Bargaining Unit for:    Rural Carriers, RCA’s, ARC’s We are the “Rural Carrier Specialists”</vt:lpstr>
      <vt:lpstr>Salaries and Benefits</vt:lpstr>
      <vt:lpstr>TRAINING</vt:lpstr>
      <vt:lpstr>NRLCA Recruitment Book Contents</vt:lpstr>
      <vt:lpstr>MEMBERS ONLY BENEFITS </vt:lpstr>
      <vt:lpstr>Thank you and GOOD LUCK!!!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108,000+ members nationally 1150+ members locally  NRLCA nrlca.org</dc:title>
  <dc:creator>Dawn Nix</dc:creator>
  <cp:lastModifiedBy>Todd Hohn</cp:lastModifiedBy>
  <cp:revision>33</cp:revision>
  <dcterms:created xsi:type="dcterms:W3CDTF">2020-05-25T22:03:04Z</dcterms:created>
  <dcterms:modified xsi:type="dcterms:W3CDTF">2024-04-08T02:38:39Z</dcterms:modified>
</cp:coreProperties>
</file>